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 Ligh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Light-bold.fntdata"/><Relationship Id="rId11" Type="http://schemas.openxmlformats.org/officeDocument/2006/relationships/slide" Target="slides/slide6.xml"/><Relationship Id="rId22" Type="http://schemas.openxmlformats.org/officeDocument/2006/relationships/font" Target="fonts/MontserratLight-bold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Ligh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Light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cdfae16b9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cdfae16b9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6aaae521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6aaae521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6aaae521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d6aaae521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6aaae521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d6aaae521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ccdfae16b9_0_1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ccdfae16b9_0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cdfae16b9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cdfae16b9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cdfae16b9_0_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cdfae16b9_0_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cdfae16b9_0_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cdfae16b9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38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cdfae16b9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cdfae16b9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ccdfae16b9_0_6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ccdfae16b9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cdfae16b9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cdfae16b9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6aaae521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6aaae521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ccdfae16b9_0_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ccdfae16b9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69850"/>
            <a:ext cx="8229600" cy="113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L="3968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marL="3968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marL="3968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marL="3968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marL="3968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marL="49688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marL="95408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marL="141128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marL="186848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/>
            </a:lvl1pPr>
            <a:lvl2pPr indent="-317500" lvl="1" marL="91440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/>
            </a:lvl2pPr>
            <a:lvl3pPr indent="-317500" lvl="2" marL="13716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/>
            </a:lvl3pPr>
            <a:lvl4pPr indent="-317500" lvl="3" marL="18288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/>
            </a:lvl4pPr>
            <a:lvl5pPr indent="-317500" lvl="4" marL="22860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/>
            </a:lvl5pPr>
            <a:lvl6pPr indent="-317500" lvl="5" marL="27432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/>
            </a:lvl6pPr>
            <a:lvl7pPr indent="-317500" lvl="6" marL="32004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/>
            </a:lvl7pPr>
            <a:lvl8pPr indent="-317500" lvl="7" marL="36576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/>
            </a:lvl8pPr>
            <a:lvl9pPr indent="-317500" lvl="8" marL="4114800" rtl="0" algn="l"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7466013" y="4757737"/>
            <a:ext cx="3063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Placeholder">
  <p:cSld name="3_Placehold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>
            <p:ph idx="2" type="pic"/>
          </p:nvPr>
        </p:nvSpPr>
        <p:spPr>
          <a:xfrm>
            <a:off x="658247" y="2275655"/>
            <a:ext cx="2365200" cy="23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4"/>
          <p:cNvSpPr/>
          <p:nvPr>
            <p:ph idx="3" type="pic"/>
          </p:nvPr>
        </p:nvSpPr>
        <p:spPr>
          <a:xfrm>
            <a:off x="3404645" y="2275655"/>
            <a:ext cx="2365200" cy="23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4"/>
          <p:cNvSpPr/>
          <p:nvPr>
            <p:ph idx="4" type="pic"/>
          </p:nvPr>
        </p:nvSpPr>
        <p:spPr>
          <a:xfrm>
            <a:off x="6151042" y="2275655"/>
            <a:ext cx="2365200" cy="23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4" name="Google Shape;64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3" name="Google Shape;83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4" name="Google Shape;8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1" name="Google Shape;91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" name="Google Shape;92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6" name="Google Shape;9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9" name="Google Shape;99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Placeholder">
  <p:cSld name="3_Placeholder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/>
          <p:nvPr>
            <p:ph idx="2" type="pic"/>
          </p:nvPr>
        </p:nvSpPr>
        <p:spPr>
          <a:xfrm>
            <a:off x="658247" y="2275655"/>
            <a:ext cx="2365200" cy="23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27"/>
          <p:cNvSpPr/>
          <p:nvPr>
            <p:ph idx="3" type="pic"/>
          </p:nvPr>
        </p:nvSpPr>
        <p:spPr>
          <a:xfrm>
            <a:off x="3404645" y="2275655"/>
            <a:ext cx="2365200" cy="23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27"/>
          <p:cNvSpPr/>
          <p:nvPr>
            <p:ph idx="4" type="pic"/>
          </p:nvPr>
        </p:nvSpPr>
        <p:spPr>
          <a:xfrm>
            <a:off x="6151042" y="2275655"/>
            <a:ext cx="2365200" cy="23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vYekSMBCCiM" TargetMode="External"/><Relationship Id="rId4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8"/>
          <p:cNvPicPr preferRelativeResize="0"/>
          <p:nvPr/>
        </p:nvPicPr>
        <p:blipFill rotWithShape="1">
          <a:blip r:embed="rId3">
            <a:alphaModFix/>
          </a:blip>
          <a:srcRect b="7765" l="17194" r="22026" t="5179"/>
          <a:stretch/>
        </p:blipFill>
        <p:spPr>
          <a:xfrm>
            <a:off x="-685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8"/>
          <p:cNvSpPr txBox="1"/>
          <p:nvPr/>
        </p:nvSpPr>
        <p:spPr>
          <a:xfrm>
            <a:off x="583550" y="1501513"/>
            <a:ext cx="7057200" cy="19188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4500000" dist="19050">
              <a:srgbClr val="000000">
                <a:alpha val="3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FFFFFF"/>
                </a:solidFill>
                <a:latin typeface="Heebo"/>
                <a:ea typeface="Heebo"/>
                <a:cs typeface="Heebo"/>
                <a:sym typeface="Heebo"/>
              </a:rPr>
              <a:t>Workshop</a:t>
            </a:r>
            <a:endParaRPr b="1" sz="6000">
              <a:solidFill>
                <a:srgbClr val="FFFFFF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rgbClr val="FFFFFF"/>
                </a:solidFill>
                <a:latin typeface="Heebo"/>
                <a:ea typeface="Heebo"/>
                <a:cs typeface="Heebo"/>
                <a:sym typeface="Heebo"/>
              </a:rPr>
              <a:t>Node JS</a:t>
            </a:r>
            <a:endParaRPr b="1" sz="1500">
              <a:solidFill>
                <a:srgbClr val="FFFFFF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rgbClr val="FFFFF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id="113" name="Google Shape;11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3598" y="4586606"/>
            <a:ext cx="1272749" cy="37035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4500000" dist="19050">
              <a:srgbClr val="000000">
                <a:alpha val="34000"/>
              </a:srgbClr>
            </a:outerShdw>
          </a:effectLst>
        </p:spPr>
      </p:pic>
      <p:sp>
        <p:nvSpPr>
          <p:cNvPr id="114" name="Google Shape;114;p28"/>
          <p:cNvSpPr/>
          <p:nvPr/>
        </p:nvSpPr>
        <p:spPr>
          <a:xfrm flipH="1" rot="5400000">
            <a:off x="2458041" y="3864223"/>
            <a:ext cx="186600" cy="1557900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8"/>
          <p:cNvSpPr/>
          <p:nvPr/>
        </p:nvSpPr>
        <p:spPr>
          <a:xfrm flipH="1" rot="5400000">
            <a:off x="649246" y="4218150"/>
            <a:ext cx="174600" cy="3060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8"/>
          <p:cNvSpPr/>
          <p:nvPr/>
        </p:nvSpPr>
        <p:spPr>
          <a:xfrm flipH="1" rot="5400000">
            <a:off x="1662352" y="3815576"/>
            <a:ext cx="174600" cy="8805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8"/>
          <p:cNvSpPr/>
          <p:nvPr/>
        </p:nvSpPr>
        <p:spPr>
          <a:xfrm flipH="1" rot="5400000">
            <a:off x="885141" y="3472280"/>
            <a:ext cx="174600" cy="8805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8"/>
          <p:cNvSpPr/>
          <p:nvPr/>
        </p:nvSpPr>
        <p:spPr>
          <a:xfrm>
            <a:off x="1772390" y="4549874"/>
            <a:ext cx="186600" cy="186600"/>
          </a:xfrm>
          <a:prstGeom prst="ellipse">
            <a:avLst/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98183" y="4286073"/>
            <a:ext cx="1323592" cy="170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/>
        </p:nvSpPr>
        <p:spPr>
          <a:xfrm>
            <a:off x="4865215" y="8146084"/>
            <a:ext cx="1158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Heebo"/>
                <a:ea typeface="Heebo"/>
                <a:cs typeface="Heebo"/>
                <a:sym typeface="Heebo"/>
              </a:rPr>
              <a:t>Aug. </a:t>
            </a:r>
            <a:endParaRPr b="1" sz="1000">
              <a:solidFill>
                <a:srgbClr val="FFFFFF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Heebo"/>
                <a:ea typeface="Heebo"/>
                <a:cs typeface="Heebo"/>
                <a:sym typeface="Heebo"/>
              </a:rPr>
              <a:t>Design</a:t>
            </a:r>
            <a:endParaRPr b="1" sz="1000">
              <a:solidFill>
                <a:srgbClr val="FFFFF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08" name="Google Shape;208;p37"/>
          <p:cNvSpPr/>
          <p:nvPr/>
        </p:nvSpPr>
        <p:spPr>
          <a:xfrm>
            <a:off x="6876990" y="1304757"/>
            <a:ext cx="241800" cy="241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7"/>
          <p:cNvSpPr/>
          <p:nvPr/>
        </p:nvSpPr>
        <p:spPr>
          <a:xfrm>
            <a:off x="7067647" y="3476333"/>
            <a:ext cx="241800" cy="241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7"/>
          <p:cNvSpPr/>
          <p:nvPr/>
        </p:nvSpPr>
        <p:spPr>
          <a:xfrm>
            <a:off x="7556225" y="2461635"/>
            <a:ext cx="274200" cy="274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7"/>
          <p:cNvSpPr txBox="1"/>
          <p:nvPr/>
        </p:nvSpPr>
        <p:spPr>
          <a:xfrm>
            <a:off x="2238925" y="2189450"/>
            <a:ext cx="4436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BORÁ</a:t>
            </a:r>
            <a:r>
              <a:rPr b="1" lang="en" sz="2000"/>
              <a:t> ?</a:t>
            </a:r>
            <a:endParaRPr b="1"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3375" y="217530"/>
            <a:ext cx="7170876" cy="47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8"/>
          <p:cNvPicPr preferRelativeResize="0"/>
          <p:nvPr/>
        </p:nvPicPr>
        <p:blipFill rotWithShape="1">
          <a:blip r:embed="rId4">
            <a:alphaModFix/>
          </a:blip>
          <a:srcRect b="1458" l="21804" r="36046" t="0"/>
          <a:stretch/>
        </p:blipFill>
        <p:spPr>
          <a:xfrm>
            <a:off x="1975550" y="49750"/>
            <a:ext cx="4208150" cy="5101302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8"/>
          <p:cNvSpPr/>
          <p:nvPr/>
        </p:nvSpPr>
        <p:spPr>
          <a:xfrm rot="-8100000">
            <a:off x="5283147" y="-1254033"/>
            <a:ext cx="489176" cy="4838307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8"/>
          <p:cNvSpPr/>
          <p:nvPr/>
        </p:nvSpPr>
        <p:spPr>
          <a:xfrm rot="2700000">
            <a:off x="2028441" y="1812821"/>
            <a:ext cx="464569" cy="5224388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8"/>
          <p:cNvSpPr/>
          <p:nvPr/>
        </p:nvSpPr>
        <p:spPr>
          <a:xfrm>
            <a:off x="3733381" y="2493452"/>
            <a:ext cx="464400" cy="4644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A6CE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8"/>
          <p:cNvSpPr txBox="1"/>
          <p:nvPr/>
        </p:nvSpPr>
        <p:spPr>
          <a:xfrm>
            <a:off x="369375" y="2075175"/>
            <a:ext cx="34383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As comunidades precisam de </a:t>
            </a:r>
            <a:endParaRPr b="1"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Heebo"/>
                <a:ea typeface="Heebo"/>
                <a:cs typeface="Heebo"/>
                <a:sym typeface="Heebo"/>
              </a:rPr>
              <a:t>Pessoas com todos os níveis !</a:t>
            </a:r>
            <a:r>
              <a:rPr b="1" lang="en" sz="1800">
                <a:latin typeface="Heebo"/>
                <a:ea typeface="Heebo"/>
                <a:cs typeface="Heebo"/>
                <a:sym typeface="Heebo"/>
              </a:rPr>
              <a:t> </a:t>
            </a:r>
            <a:endParaRPr b="1"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22" name="Google Shape;222;p38"/>
          <p:cNvSpPr/>
          <p:nvPr/>
        </p:nvSpPr>
        <p:spPr>
          <a:xfrm rot="2700000">
            <a:off x="79977" y="2944037"/>
            <a:ext cx="464569" cy="4723332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8"/>
          <p:cNvSpPr/>
          <p:nvPr/>
        </p:nvSpPr>
        <p:spPr>
          <a:xfrm>
            <a:off x="1184547" y="3970437"/>
            <a:ext cx="464400" cy="46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8"/>
          <p:cNvSpPr/>
          <p:nvPr/>
        </p:nvSpPr>
        <p:spPr>
          <a:xfrm rot="2700000">
            <a:off x="2826527" y="2385912"/>
            <a:ext cx="464569" cy="4723332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38"/>
          <p:cNvSpPr/>
          <p:nvPr/>
        </p:nvSpPr>
        <p:spPr>
          <a:xfrm>
            <a:off x="3807672" y="3516249"/>
            <a:ext cx="464400" cy="46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8"/>
          <p:cNvSpPr/>
          <p:nvPr/>
        </p:nvSpPr>
        <p:spPr>
          <a:xfrm rot="2700000">
            <a:off x="3179901" y="3232488"/>
            <a:ext cx="464569" cy="4723332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8"/>
          <p:cNvSpPr/>
          <p:nvPr/>
        </p:nvSpPr>
        <p:spPr>
          <a:xfrm>
            <a:off x="4002920" y="4539013"/>
            <a:ext cx="464400" cy="46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/>
          <p:nvPr/>
        </p:nvSpPr>
        <p:spPr>
          <a:xfrm rot="10800000">
            <a:off x="320225" y="1079800"/>
            <a:ext cx="3333600" cy="316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9"/>
          <p:cNvSpPr txBox="1"/>
          <p:nvPr/>
        </p:nvSpPr>
        <p:spPr>
          <a:xfrm>
            <a:off x="396475" y="717650"/>
            <a:ext cx="5113200" cy="21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ebo"/>
                <a:ea typeface="Heebo"/>
                <a:cs typeface="Heebo"/>
                <a:sym typeface="Heebo"/>
              </a:rPr>
              <a:t>Envolvem</a:t>
            </a:r>
            <a:r>
              <a:rPr b="1" lang="en" sz="1800">
                <a:latin typeface="Heebo"/>
                <a:ea typeface="Heebo"/>
                <a:cs typeface="Heebo"/>
                <a:sym typeface="Heebo"/>
              </a:rPr>
              <a:t>-se</a:t>
            </a:r>
            <a:r>
              <a:rPr lang="en" sz="1800">
                <a:latin typeface="Heebo"/>
                <a:ea typeface="Heebo"/>
                <a:cs typeface="Heebo"/>
                <a:sym typeface="Heebo"/>
              </a:rPr>
              <a:t> </a:t>
            </a:r>
            <a:endParaRPr sz="1800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Dividem tudo o que </a:t>
            </a:r>
            <a:r>
              <a:rPr lang="en" sz="1800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aprendem</a:t>
            </a:r>
            <a:endParaRPr sz="1800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Crie uma conta no github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Crie uma conta no Dev.to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Crie uma conta no LinkedIn 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Participe de comunidades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Participe de projetos open source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Participe de eventos e  meetups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Adote um dev(a) iniciante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Divulgue e </a:t>
            </a:r>
            <a:r>
              <a:rPr b="1"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faça</a:t>
            </a: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 seus projetos pessoais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Aprenda Inglês 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ebo"/>
              <a:buChar char="-"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Lembre-se vocês não estão mais sozinhas 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id="234" name="Google Shape;23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0411" y="0"/>
            <a:ext cx="343357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/>
          <p:nvPr/>
        </p:nvSpPr>
        <p:spPr>
          <a:xfrm>
            <a:off x="6419100" y="-6850"/>
            <a:ext cx="2718000" cy="515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40"/>
          <p:cNvSpPr txBox="1"/>
          <p:nvPr/>
        </p:nvSpPr>
        <p:spPr>
          <a:xfrm>
            <a:off x="778399" y="2589135"/>
            <a:ext cx="4278300" cy="5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Obrigado !</a:t>
            </a:r>
            <a:endParaRPr sz="180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241" name="Google Shape;241;p40"/>
          <p:cNvSpPr/>
          <p:nvPr/>
        </p:nvSpPr>
        <p:spPr>
          <a:xfrm>
            <a:off x="4000500" y="-117"/>
            <a:ext cx="5143500" cy="5143500"/>
          </a:xfrm>
          <a:prstGeom prst="ellipse">
            <a:avLst/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40"/>
          <p:cNvSpPr/>
          <p:nvPr/>
        </p:nvSpPr>
        <p:spPr>
          <a:xfrm>
            <a:off x="3733050" y="2385483"/>
            <a:ext cx="547200" cy="547200"/>
          </a:xfrm>
          <a:prstGeom prst="ellipse">
            <a:avLst/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0"/>
          <p:cNvSpPr/>
          <p:nvPr/>
        </p:nvSpPr>
        <p:spPr>
          <a:xfrm rot="10800000">
            <a:off x="3733050" y="2383808"/>
            <a:ext cx="547200" cy="547200"/>
          </a:xfrm>
          <a:prstGeom prst="chord">
            <a:avLst>
              <a:gd fmla="val 5417890" name="adj1"/>
              <a:gd fmla="val 15951706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40"/>
          <p:cNvSpPr/>
          <p:nvPr/>
        </p:nvSpPr>
        <p:spPr>
          <a:xfrm>
            <a:off x="3994738" y="2386606"/>
            <a:ext cx="128000" cy="544575"/>
          </a:xfrm>
          <a:custGeom>
            <a:rect b="b" l="l" r="r" t="t"/>
            <a:pathLst>
              <a:path extrusionOk="0" h="21783" w="5120">
                <a:moveTo>
                  <a:pt x="1559" y="21783"/>
                </a:moveTo>
                <a:cubicBezTo>
                  <a:pt x="709" y="21754"/>
                  <a:pt x="101" y="14608"/>
                  <a:pt x="15" y="10977"/>
                </a:cubicBezTo>
                <a:cubicBezTo>
                  <a:pt x="-71" y="7347"/>
                  <a:pt x="194" y="-29"/>
                  <a:pt x="1044" y="0"/>
                </a:cubicBezTo>
                <a:cubicBezTo>
                  <a:pt x="1895" y="29"/>
                  <a:pt x="5032" y="7519"/>
                  <a:pt x="5118" y="11149"/>
                </a:cubicBezTo>
                <a:cubicBezTo>
                  <a:pt x="5204" y="14780"/>
                  <a:pt x="2410" y="21812"/>
                  <a:pt x="1559" y="217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245" name="Google Shape;24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6923" y="2383181"/>
            <a:ext cx="1272749" cy="37035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4500000" dist="19050">
              <a:srgbClr val="000000">
                <a:alpha val="34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9"/>
          <p:cNvPicPr preferRelativeResize="0"/>
          <p:nvPr/>
        </p:nvPicPr>
        <p:blipFill rotWithShape="1">
          <a:blip r:embed="rId3">
            <a:alphaModFix/>
          </a:blip>
          <a:srcRect b="0" l="0" r="10096" t="0"/>
          <a:stretch/>
        </p:blipFill>
        <p:spPr>
          <a:xfrm>
            <a:off x="208425" y="0"/>
            <a:ext cx="89355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9"/>
          <p:cNvSpPr/>
          <p:nvPr/>
        </p:nvSpPr>
        <p:spPr>
          <a:xfrm rot="10800000">
            <a:off x="777750" y="2455210"/>
            <a:ext cx="2918700" cy="3723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9"/>
          <p:cNvSpPr txBox="1"/>
          <p:nvPr/>
        </p:nvSpPr>
        <p:spPr>
          <a:xfrm>
            <a:off x="825625" y="2047636"/>
            <a:ext cx="3911100" cy="11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Workshop NodeJS</a:t>
            </a:r>
            <a:endParaRPr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Globant + Laboratória</a:t>
            </a:r>
            <a:endParaRPr b="1" sz="1800">
              <a:solidFill>
                <a:schemeClr val="lt1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id="127" name="Google Shape;12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4525" y="2974700"/>
            <a:ext cx="2491175" cy="24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/>
          <p:nvPr/>
        </p:nvSpPr>
        <p:spPr>
          <a:xfrm rot="10800000">
            <a:off x="724300" y="2958450"/>
            <a:ext cx="2602200" cy="3723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30"/>
          <p:cNvSpPr txBox="1"/>
          <p:nvPr/>
        </p:nvSpPr>
        <p:spPr>
          <a:xfrm>
            <a:off x="851650" y="1387700"/>
            <a:ext cx="3825000" cy="18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Olá eu sou</a:t>
            </a:r>
            <a:endParaRPr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Heebo"/>
                <a:ea typeface="Heebo"/>
                <a:cs typeface="Heebo"/>
                <a:sym typeface="Heebo"/>
              </a:rPr>
              <a:t>Rogerio Orioli</a:t>
            </a:r>
            <a:endParaRPr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Dev Javascript Fullstack e Skateboarder</a:t>
            </a:r>
            <a:endParaRPr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Heebo"/>
                <a:ea typeface="Heebo"/>
                <a:cs typeface="Heebo"/>
                <a:sym typeface="Heebo"/>
              </a:rPr>
              <a:t>Dívida conhecimento</a:t>
            </a:r>
            <a:endParaRPr sz="1800">
              <a:solidFill>
                <a:srgbClr val="FFFFFF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34" name="Google Shape;134;p30"/>
          <p:cNvSpPr/>
          <p:nvPr/>
        </p:nvSpPr>
        <p:spPr>
          <a:xfrm rot="-5400000">
            <a:off x="4138876" y="2843755"/>
            <a:ext cx="588900" cy="5889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30"/>
          <p:cNvSpPr/>
          <p:nvPr/>
        </p:nvSpPr>
        <p:spPr>
          <a:xfrm rot="-5400000">
            <a:off x="3609942" y="2981605"/>
            <a:ext cx="313200" cy="3132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0"/>
          <p:cNvSpPr/>
          <p:nvPr/>
        </p:nvSpPr>
        <p:spPr>
          <a:xfrm>
            <a:off x="5278887" y="725210"/>
            <a:ext cx="4626000" cy="4626000"/>
          </a:xfrm>
          <a:prstGeom prst="ellipse">
            <a:avLst/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0"/>
          <p:cNvSpPr/>
          <p:nvPr/>
        </p:nvSpPr>
        <p:spPr>
          <a:xfrm>
            <a:off x="4975939" y="2821555"/>
            <a:ext cx="633300" cy="633300"/>
          </a:xfrm>
          <a:prstGeom prst="ellipse">
            <a:avLst/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30"/>
          <p:cNvSpPr/>
          <p:nvPr/>
        </p:nvSpPr>
        <p:spPr>
          <a:xfrm rot="10800000">
            <a:off x="4975977" y="2819655"/>
            <a:ext cx="633300" cy="633300"/>
          </a:xfrm>
          <a:prstGeom prst="chord">
            <a:avLst>
              <a:gd fmla="val 5417890" name="adj1"/>
              <a:gd fmla="val 15951706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30"/>
          <p:cNvSpPr/>
          <p:nvPr/>
        </p:nvSpPr>
        <p:spPr>
          <a:xfrm>
            <a:off x="5278821" y="2822855"/>
            <a:ext cx="148147" cy="630291"/>
          </a:xfrm>
          <a:custGeom>
            <a:rect b="b" l="l" r="r" t="t"/>
            <a:pathLst>
              <a:path extrusionOk="0" h="21783" w="5120">
                <a:moveTo>
                  <a:pt x="1559" y="21783"/>
                </a:moveTo>
                <a:cubicBezTo>
                  <a:pt x="709" y="21754"/>
                  <a:pt x="101" y="14608"/>
                  <a:pt x="15" y="10977"/>
                </a:cubicBezTo>
                <a:cubicBezTo>
                  <a:pt x="-71" y="7347"/>
                  <a:pt x="194" y="-29"/>
                  <a:pt x="1044" y="0"/>
                </a:cubicBezTo>
                <a:cubicBezTo>
                  <a:pt x="1895" y="29"/>
                  <a:pt x="5032" y="7519"/>
                  <a:pt x="5118" y="11149"/>
                </a:cubicBezTo>
                <a:cubicBezTo>
                  <a:pt x="5204" y="14780"/>
                  <a:pt x="2410" y="21812"/>
                  <a:pt x="1559" y="217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140" name="Google Shape;14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9375" y="2007125"/>
            <a:ext cx="1905000" cy="1905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/>
          <p:nvPr/>
        </p:nvSpPr>
        <p:spPr>
          <a:xfrm>
            <a:off x="5635325" y="1657800"/>
            <a:ext cx="5899175" cy="5424050"/>
          </a:xfrm>
          <a:custGeom>
            <a:rect b="b" l="l" r="r" t="t"/>
            <a:pathLst>
              <a:path extrusionOk="0" h="216962" w="235967">
                <a:moveTo>
                  <a:pt x="0" y="157196"/>
                </a:moveTo>
                <a:lnTo>
                  <a:pt x="90757" y="0"/>
                </a:lnTo>
                <a:lnTo>
                  <a:pt x="193768" y="59473"/>
                </a:lnTo>
                <a:lnTo>
                  <a:pt x="235967" y="216962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</p:sp>
      <p:sp>
        <p:nvSpPr>
          <p:cNvPr id="146" name="Google Shape;146;p31"/>
          <p:cNvSpPr txBox="1"/>
          <p:nvPr/>
        </p:nvSpPr>
        <p:spPr>
          <a:xfrm>
            <a:off x="674475" y="620775"/>
            <a:ext cx="4033200" cy="20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O que é  </a:t>
            </a:r>
            <a:r>
              <a:rPr b="1" lang="en" sz="1800">
                <a:latin typeface="Heebo"/>
                <a:ea typeface="Heebo"/>
                <a:cs typeface="Heebo"/>
                <a:sym typeface="Heebo"/>
              </a:rPr>
              <a:t>NodeJS </a:t>
            </a:r>
            <a:endParaRPr b="1"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é um software de código aberto, multiplataforma, que executa códigos JavaScript no backend/servidor e frontend/interface (dependendo apenas das bibliotecas e dos frameworks usados), baseado no V8 interpretador de JavaScript em C++ do Google, mantido pela fundação Node.js em parceria com a Linux Foundation.</a:t>
            </a:r>
            <a:endParaRPr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 strike="sngStrike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id="147" name="Google Shape;14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0475" y="907988"/>
            <a:ext cx="2491175" cy="24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776" y="0"/>
            <a:ext cx="5580224" cy="558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2"/>
          <p:cNvPicPr preferRelativeResize="0"/>
          <p:nvPr/>
        </p:nvPicPr>
        <p:blipFill rotWithShape="1">
          <a:blip r:embed="rId4">
            <a:alphaModFix/>
          </a:blip>
          <a:srcRect b="1458" l="21804" r="36046" t="0"/>
          <a:stretch/>
        </p:blipFill>
        <p:spPr>
          <a:xfrm>
            <a:off x="1942250" y="47300"/>
            <a:ext cx="4208150" cy="510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2"/>
          <p:cNvSpPr/>
          <p:nvPr/>
        </p:nvSpPr>
        <p:spPr>
          <a:xfrm rot="-8100000">
            <a:off x="5283147" y="-1254033"/>
            <a:ext cx="489176" cy="4838307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2"/>
          <p:cNvSpPr/>
          <p:nvPr/>
        </p:nvSpPr>
        <p:spPr>
          <a:xfrm rot="2700000">
            <a:off x="2028441" y="1812821"/>
            <a:ext cx="464569" cy="5224388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2"/>
          <p:cNvSpPr/>
          <p:nvPr/>
        </p:nvSpPr>
        <p:spPr>
          <a:xfrm>
            <a:off x="3733381" y="2493452"/>
            <a:ext cx="464400" cy="4644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A6CE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2"/>
          <p:cNvSpPr txBox="1"/>
          <p:nvPr/>
        </p:nvSpPr>
        <p:spPr>
          <a:xfrm>
            <a:off x="644275" y="2053075"/>
            <a:ext cx="34383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Entendendo melhor o</a:t>
            </a:r>
            <a:endParaRPr b="1"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Heebo"/>
                <a:ea typeface="Heebo"/>
                <a:cs typeface="Heebo"/>
                <a:sym typeface="Heebo"/>
              </a:rPr>
              <a:t>NodeJs.</a:t>
            </a:r>
            <a:endParaRPr b="1"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58" name="Google Shape;158;p32"/>
          <p:cNvSpPr/>
          <p:nvPr/>
        </p:nvSpPr>
        <p:spPr>
          <a:xfrm rot="2700000">
            <a:off x="79977" y="2944037"/>
            <a:ext cx="464569" cy="4723332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32"/>
          <p:cNvSpPr/>
          <p:nvPr/>
        </p:nvSpPr>
        <p:spPr>
          <a:xfrm>
            <a:off x="1184547" y="3970437"/>
            <a:ext cx="464400" cy="46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2"/>
          <p:cNvSpPr/>
          <p:nvPr/>
        </p:nvSpPr>
        <p:spPr>
          <a:xfrm rot="2700000">
            <a:off x="2826527" y="2385912"/>
            <a:ext cx="464569" cy="4723332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2"/>
          <p:cNvSpPr/>
          <p:nvPr/>
        </p:nvSpPr>
        <p:spPr>
          <a:xfrm>
            <a:off x="3807672" y="3516249"/>
            <a:ext cx="464400" cy="46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32"/>
          <p:cNvSpPr/>
          <p:nvPr/>
        </p:nvSpPr>
        <p:spPr>
          <a:xfrm rot="2700000">
            <a:off x="3179901" y="3232488"/>
            <a:ext cx="464569" cy="4723332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2"/>
          <p:cNvSpPr/>
          <p:nvPr/>
        </p:nvSpPr>
        <p:spPr>
          <a:xfrm>
            <a:off x="4002920" y="4539013"/>
            <a:ext cx="464400" cy="46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3"/>
          <p:cNvSpPr/>
          <p:nvPr/>
        </p:nvSpPr>
        <p:spPr>
          <a:xfrm rot="10800000">
            <a:off x="489452" y="1672542"/>
            <a:ext cx="3248700" cy="316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3"/>
          <p:cNvSpPr txBox="1"/>
          <p:nvPr/>
        </p:nvSpPr>
        <p:spPr>
          <a:xfrm>
            <a:off x="551325" y="1250275"/>
            <a:ext cx="3515400" cy="27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O video do canal Codigo Fonte</a:t>
            </a:r>
            <a:endParaRPr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Heebo"/>
                <a:ea typeface="Heebo"/>
                <a:cs typeface="Heebo"/>
                <a:sym typeface="Heebo"/>
              </a:rPr>
              <a:t>EXPLICA DE FORMA CLARA </a:t>
            </a:r>
            <a:endParaRPr sz="1800">
              <a:solidFill>
                <a:srgbClr val="FFFFFF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E as vantagens e desvantagens em usar Node Js .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descr="🤝 𝗛𝗢𝗦𝗧𝗚𝗔𝗧𝗢𝗥 → https://codft.me/HGvYekSMBCCiM&#10;Nesse episódio vamos abordar o Node.js, esse ambiente para execução do códigos JavaScript, que foi o responsável pelo crescimento dessa linguagem.&#10;&#10;▸ 𝗛𝗢𝗦𝗧𝗚𝗔𝗧𝗢𝗥&#10;→ Cupom Exclusivo com 50% de desconto: CODIGOFONTE&#10;📢 Vagas e Oportunidades: https://codft.me/hostgatorjobs&#10;&#10;📝 𝗟𝗶𝗻𝗸𝘀 𝗖𝗶𝘁𝗮𝗱𝗼𝘀&#10;→  Documentação Oficial Node.Js: https://nodejs.org/en/docs/&#10;→  Callback // Dicionário do Programador: https://youtu.be/zUtqTM6_-PM&#10;&#10;☕ 𝗦𝗲𝗷𝗮 𝘂𝗺 𝗺𝗲𝗺𝗯𝗿𝗼 𝗱𝗼 𝗖𝗹𝘂𝗯𝗲 𝗱𝗼𝘀 𝗖𝗗𝗙𝘀&#10;→ https://codft.me/clubecdfs&#10;&#10;🎧 𝗣𝗹𝗮𝘆𝗹𝗶𝘀𝘁𝘀&#10;→ Dicionário do Programador: https://codft.me/dicionarioprogramador&#10;→ Vlog: https://codft.me/vlog&#10;→ Mão no Código: https://codft.me/maonocodigo&#10;→ CDF na Estrada: https://codft.me/cdfnaestrada&#10;→ CAC: https://codft.me/cac&#10;&#10;👕 𝗟𝗼𝗷𝗮 𝗖𝗗𝗙𝗧𝗩&#10;→ https://codft.me/loja&#10;&#10;🔔 𝗦𝗶𝗴𝗮 𝗮𝘀 𝗿𝗲𝗱𝗲𝘀 𝗱𝗼 𝗖𝗗𝗙𝗧𝗩&#10;→ Instagram: https://instagram.com/codigofontetv&#10;→ Grupo Facebook: https://fb.com/groups/cdftv&#10;&#10;👓 𝗦𝗶𝗴𝗮 𝗼𝘀 𝗖𝗗𝗙𝘀&#10;▸ 𝗚𝗮𝗯𝗿𝗶𝗲𝗹 𝗙𝗿𝗼𝗲𝘀&#10;→ https://twitter.com/gabrielfroes&#10;→ https://instagram.com/gabrielroccofroes&#10;&#10;▸ 𝗩𝗮𝗻𝗲𝘀𝘀𝗮 𝗪𝗲𝗯𝗲𝗿&#10;→ https://twitter.com/nessaweberfroes&#10;→ https://instagram.com/vanessaweberfroes&#10;&#10;&#10;➖➖➖➖➖➖➖➖➖➖➖➖➖➖➖➖➖➖➖➖➖➖➖➖&#10;&#10;𝑵ó𝒔 ❤ 𝒓𝒆𝒄𝒆𝒃𝒆𝒓 𝒑𝒓𝒆𝒔𝒆𝒏𝒕𝒆𝒔, 𝒄𝒂𝒓𝒕𝒂𝒔, 𝒃𝒓𝒊𝒏𝒅𝒆𝒔 𝒆 𝒎𝒊𝒎𝒐𝒔.&#10;Caixa Postal: 91735 - Cep: 25620-972&#10;Petrópolis / RJ&#10;&#10;🤝 Roteiro em colaboração com João Pedro Alves&#10;❗ Edição e Áudio: RW Studio&#10;🚫 Um vídeo do site Código Fonte - https://www.codigofonte.com.br&#10;&#10;#NodeJs #JavaScript #JS" id="170" name="Google Shape;170;p33" title="Node.js // Dicionário do Programado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6525" y="7906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4"/>
          <p:cNvSpPr txBox="1"/>
          <p:nvPr/>
        </p:nvSpPr>
        <p:spPr>
          <a:xfrm>
            <a:off x="4865215" y="8146084"/>
            <a:ext cx="11580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Heebo"/>
                <a:ea typeface="Heebo"/>
                <a:cs typeface="Heebo"/>
                <a:sym typeface="Heebo"/>
              </a:rPr>
              <a:t>Aug. </a:t>
            </a:r>
            <a:endParaRPr b="1" sz="1000">
              <a:solidFill>
                <a:srgbClr val="FFFFFF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Heebo"/>
                <a:ea typeface="Heebo"/>
                <a:cs typeface="Heebo"/>
                <a:sym typeface="Heebo"/>
              </a:rPr>
              <a:t>Design</a:t>
            </a:r>
            <a:endParaRPr b="1" sz="1000">
              <a:solidFill>
                <a:srgbClr val="FFFFFF"/>
              </a:solidFill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76" name="Google Shape;176;p34"/>
          <p:cNvSpPr/>
          <p:nvPr/>
        </p:nvSpPr>
        <p:spPr>
          <a:xfrm>
            <a:off x="6876990" y="1304757"/>
            <a:ext cx="241800" cy="241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4"/>
          <p:cNvSpPr/>
          <p:nvPr/>
        </p:nvSpPr>
        <p:spPr>
          <a:xfrm>
            <a:off x="7067647" y="3476333"/>
            <a:ext cx="241800" cy="241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4"/>
          <p:cNvSpPr/>
          <p:nvPr/>
        </p:nvSpPr>
        <p:spPr>
          <a:xfrm>
            <a:off x="7556225" y="2461635"/>
            <a:ext cx="274200" cy="274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4"/>
          <p:cNvSpPr txBox="1"/>
          <p:nvPr/>
        </p:nvSpPr>
        <p:spPr>
          <a:xfrm>
            <a:off x="2238925" y="2189450"/>
            <a:ext cx="4436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Dúvidas ?</a:t>
            </a:r>
            <a:endParaRPr b="1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4925" y="49754"/>
            <a:ext cx="7566024" cy="5043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5"/>
          <p:cNvPicPr preferRelativeResize="0"/>
          <p:nvPr/>
        </p:nvPicPr>
        <p:blipFill rotWithShape="1">
          <a:blip r:embed="rId4">
            <a:alphaModFix/>
          </a:blip>
          <a:srcRect b="1458" l="21804" r="36046" t="0"/>
          <a:stretch/>
        </p:blipFill>
        <p:spPr>
          <a:xfrm>
            <a:off x="1975550" y="49750"/>
            <a:ext cx="4208150" cy="510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5"/>
          <p:cNvSpPr/>
          <p:nvPr/>
        </p:nvSpPr>
        <p:spPr>
          <a:xfrm rot="-8100000">
            <a:off x="5283147" y="-1254033"/>
            <a:ext cx="489176" cy="4838307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5"/>
          <p:cNvSpPr/>
          <p:nvPr/>
        </p:nvSpPr>
        <p:spPr>
          <a:xfrm rot="2700000">
            <a:off x="2028441" y="1812821"/>
            <a:ext cx="464569" cy="5224388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5"/>
          <p:cNvSpPr/>
          <p:nvPr/>
        </p:nvSpPr>
        <p:spPr>
          <a:xfrm>
            <a:off x="3733381" y="2493452"/>
            <a:ext cx="464400" cy="4644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A6CE3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5"/>
          <p:cNvSpPr txBox="1"/>
          <p:nvPr/>
        </p:nvSpPr>
        <p:spPr>
          <a:xfrm>
            <a:off x="644275" y="2053075"/>
            <a:ext cx="34383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Vamos por a mão na</a:t>
            </a:r>
            <a:endParaRPr b="1"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Heebo"/>
                <a:ea typeface="Heebo"/>
                <a:cs typeface="Heebo"/>
                <a:sym typeface="Heebo"/>
              </a:rPr>
              <a:t>Massa ? </a:t>
            </a:r>
            <a:endParaRPr b="1"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Heebo"/>
              <a:ea typeface="Heebo"/>
              <a:cs typeface="Heebo"/>
              <a:sym typeface="Heebo"/>
            </a:endParaRPr>
          </a:p>
        </p:txBody>
      </p:sp>
      <p:sp>
        <p:nvSpPr>
          <p:cNvPr id="190" name="Google Shape;190;p35"/>
          <p:cNvSpPr/>
          <p:nvPr/>
        </p:nvSpPr>
        <p:spPr>
          <a:xfrm rot="2700000">
            <a:off x="79977" y="2944037"/>
            <a:ext cx="464569" cy="4723332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5"/>
          <p:cNvSpPr/>
          <p:nvPr/>
        </p:nvSpPr>
        <p:spPr>
          <a:xfrm>
            <a:off x="1184547" y="3970437"/>
            <a:ext cx="464400" cy="46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5"/>
          <p:cNvSpPr/>
          <p:nvPr/>
        </p:nvSpPr>
        <p:spPr>
          <a:xfrm rot="2700000">
            <a:off x="2826527" y="2385912"/>
            <a:ext cx="464569" cy="4723332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5"/>
          <p:cNvSpPr/>
          <p:nvPr/>
        </p:nvSpPr>
        <p:spPr>
          <a:xfrm>
            <a:off x="3807672" y="3516249"/>
            <a:ext cx="464400" cy="46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5"/>
          <p:cNvSpPr/>
          <p:nvPr/>
        </p:nvSpPr>
        <p:spPr>
          <a:xfrm rot="2700000">
            <a:off x="3179901" y="3232488"/>
            <a:ext cx="464569" cy="4723332"/>
          </a:xfrm>
          <a:prstGeom prst="roundRect">
            <a:avLst>
              <a:gd fmla="val 50000" name="adj"/>
            </a:avLst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5"/>
          <p:cNvSpPr/>
          <p:nvPr/>
        </p:nvSpPr>
        <p:spPr>
          <a:xfrm>
            <a:off x="4002920" y="4539013"/>
            <a:ext cx="464400" cy="464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/>
          <p:nvPr/>
        </p:nvSpPr>
        <p:spPr>
          <a:xfrm rot="10800000">
            <a:off x="777975" y="2061900"/>
            <a:ext cx="3333600" cy="316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A6CE39"/>
              </a:gs>
              <a:gs pos="100000">
                <a:srgbClr val="39B54A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6"/>
          <p:cNvSpPr txBox="1"/>
          <p:nvPr/>
        </p:nvSpPr>
        <p:spPr>
          <a:xfrm>
            <a:off x="854225" y="1699750"/>
            <a:ext cx="3321600" cy="21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eebo"/>
                <a:ea typeface="Heebo"/>
                <a:cs typeface="Heebo"/>
                <a:sym typeface="Heebo"/>
              </a:rPr>
              <a:t>Iremos desenvolver uma </a:t>
            </a:r>
            <a:r>
              <a:rPr lang="en" sz="1800">
                <a:solidFill>
                  <a:schemeClr val="lt1"/>
                </a:solidFill>
                <a:latin typeface="Heebo"/>
                <a:ea typeface="Heebo"/>
                <a:cs typeface="Heebo"/>
                <a:sym typeface="Heebo"/>
              </a:rPr>
              <a:t>aplicação no modelo Rest Api</a:t>
            </a:r>
            <a:r>
              <a:rPr lang="en" sz="1800">
                <a:latin typeface="Heebo"/>
                <a:ea typeface="Heebo"/>
                <a:cs typeface="Heebo"/>
                <a:sym typeface="Heebo"/>
              </a:rPr>
              <a:t> </a:t>
            </a:r>
            <a:r>
              <a:rPr lang="en" sz="1800">
                <a:latin typeface="Heebo"/>
                <a:ea typeface="Heebo"/>
                <a:cs typeface="Heebo"/>
                <a:sym typeface="Heebo"/>
              </a:rPr>
              <a:t> </a:t>
            </a:r>
            <a:endParaRPr b="1" sz="1800"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Onde iremos abordar os Verbos 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HTTP</a:t>
            </a:r>
            <a:r>
              <a:rPr lang="en"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  o famoso </a:t>
            </a:r>
            <a:r>
              <a:rPr b="1" lang="en"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CRUD (CREATE , READ , UPDATE ,  DELETE)</a:t>
            </a:r>
            <a:endParaRPr b="1" sz="12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Entre outros conceitos de middlewares , rotas e arquitetura de Software</a:t>
            </a:r>
            <a:endParaRPr sz="18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Heebo"/>
              <a:ea typeface="Heebo"/>
              <a:cs typeface="Heebo"/>
              <a:sym typeface="Heebo"/>
            </a:endParaRPr>
          </a:p>
        </p:txBody>
      </p:sp>
      <p:pic>
        <p:nvPicPr>
          <p:cNvPr id="202" name="Google Shape;2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125" y="1188338"/>
            <a:ext cx="3937850" cy="315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